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41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94" r:id="rId3"/>
    <p:sldId id="295" r:id="rId4"/>
    <p:sldId id="276" r:id="rId5"/>
    <p:sldId id="286" r:id="rId6"/>
    <p:sldId id="258" r:id="rId7"/>
    <p:sldId id="287" r:id="rId8"/>
    <p:sldId id="302" r:id="rId9"/>
    <p:sldId id="292" r:id="rId10"/>
    <p:sldId id="291" r:id="rId11"/>
    <p:sldId id="293" r:id="rId12"/>
    <p:sldId id="303" r:id="rId13"/>
    <p:sldId id="297" r:id="rId14"/>
    <p:sldId id="301" r:id="rId15"/>
    <p:sldId id="298" r:id="rId16"/>
    <p:sldId id="299" r:id="rId17"/>
    <p:sldId id="304" r:id="rId18"/>
    <p:sldId id="300" r:id="rId19"/>
  </p:sldIdLst>
  <p:sldSz cx="12193588" cy="6858000"/>
  <p:notesSz cx="6669088" cy="9926638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Trebuchet MS" pitchFamily="34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CC66"/>
    <a:srgbClr val="00CC00"/>
    <a:srgbClr val="3AC040"/>
    <a:srgbClr val="76D4EA"/>
    <a:srgbClr val="0099CC"/>
    <a:srgbClr val="6666FF"/>
    <a:srgbClr val="9999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0" autoAdjust="0"/>
    <p:restoredTop sz="94591" autoAdjust="0"/>
  </p:normalViewPr>
  <p:slideViewPr>
    <p:cSldViewPr>
      <p:cViewPr>
        <p:scale>
          <a:sx n="106" d="100"/>
          <a:sy n="106" d="100"/>
        </p:scale>
        <p:origin x="-84" y="-13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>
                <a:latin typeface="Trebuchet MS" panose="020B0603020202020204" pitchFamily="34" charset="0"/>
                <a:ea typeface="Microsoft YaHei" panose="020B0503020204020204" pitchFamily="34" charset="-122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>
                <a:latin typeface="Trebuchet MS" panose="020B0603020202020204" pitchFamily="34" charset="0"/>
                <a:ea typeface="Microsoft YaHei" panose="020B0503020204020204" pitchFamily="34" charset="-122"/>
              </a:defRPr>
            </a:lvl1pPr>
          </a:lstStyle>
          <a:p>
            <a:pPr>
              <a:defRPr/>
            </a:pPr>
            <a:fld id="{735A8D4F-A900-4AFA-9A13-EA67D32FF0C6}" type="datetimeFigureOut">
              <a:rPr lang="pl-PL"/>
              <a:pPr>
                <a:defRPr/>
              </a:pPr>
              <a:t>2020-11-10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>
                <a:latin typeface="Trebuchet MS" panose="020B0603020202020204" pitchFamily="34" charset="0"/>
                <a:ea typeface="Microsoft YaHei" panose="020B0503020204020204" pitchFamily="34" charset="-122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fld id="{149EC163-FD53-48B9-BFD1-CF73775A8A2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450879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75565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66750" y="4716463"/>
            <a:ext cx="5334000" cy="44640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 smtClean="0"/>
          </a:p>
        </p:txBody>
      </p:sp>
    </p:spTree>
    <p:extLst>
      <p:ext uri="{BB962C8B-B14F-4D97-AF65-F5344CB8AC3E}">
        <p14:creationId xmlns:p14="http://schemas.microsoft.com/office/powerpoint/2010/main" val="5075331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25400" y="755650"/>
            <a:ext cx="6618288" cy="37226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Rectangle 2"/>
          <p:cNvSpPr>
            <a:spLocks noChangeArrowheads="1"/>
          </p:cNvSpPr>
          <p:nvPr>
            <p:ph type="body" idx="1"/>
          </p:nvPr>
        </p:nvSpPr>
        <p:spPr>
          <a:xfrm>
            <a:off x="666750" y="4716463"/>
            <a:ext cx="5335588" cy="4465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25400" y="755650"/>
            <a:ext cx="6618288" cy="37226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Rectangle 2"/>
          <p:cNvSpPr>
            <a:spLocks noChangeArrowheads="1"/>
          </p:cNvSpPr>
          <p:nvPr>
            <p:ph type="body" idx="1"/>
          </p:nvPr>
        </p:nvSpPr>
        <p:spPr>
          <a:xfrm>
            <a:off x="666750" y="4716463"/>
            <a:ext cx="5335588" cy="4465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l-PL" alt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199" y="1122363"/>
            <a:ext cx="914519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199" y="3602038"/>
            <a:ext cx="914519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CD603-B2FC-4215-97BB-778BC21B6FC7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391149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09F6F-8AF1-4E99-83E4-BD004024CD4D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3512108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958" y="1709739"/>
            <a:ext cx="105169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958" y="4589464"/>
            <a:ext cx="1051697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3AF4E9-6754-45CB-9A65-6459769B37D8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2164518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309" y="1825625"/>
            <a:ext cx="5182275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004" y="1825625"/>
            <a:ext cx="5182275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AFC13F-136C-4DBD-97A3-0E198AB5CB89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2150913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897" y="365126"/>
            <a:ext cx="1051697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898" y="1681163"/>
            <a:ext cx="515845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898" y="2505075"/>
            <a:ext cx="5158459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3004" y="1681163"/>
            <a:ext cx="518386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3004" y="2505075"/>
            <a:ext cx="5183863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E8F04-DA6E-4562-A608-EDD65F19B091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4212158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214424-0900-4C03-BB19-641031017F79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781596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1B341-50A5-4DBF-9216-495EE9D2FFDB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3985305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898" y="457200"/>
            <a:ext cx="39327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863" y="987426"/>
            <a:ext cx="617300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898" y="2057400"/>
            <a:ext cx="393274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18D35-BA42-4F29-BDCC-330A518954F6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2969896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898" y="457200"/>
            <a:ext cx="39327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863" y="987426"/>
            <a:ext cx="6173004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898" y="2057400"/>
            <a:ext cx="393274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125B3-9874-4C36-A605-39FF32098C3D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4274994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3154A-61A5-4267-9698-944319AA4380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1310912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6037" y="365125"/>
            <a:ext cx="2629242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309" y="365125"/>
            <a:ext cx="7735307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1D062-5737-4F4A-859D-D7E29C409BDD}" type="slidenum">
              <a:rPr lang="en-US" altLang="pl-PL"/>
              <a:pPr/>
              <a:t>‹#›</a:t>
            </a:fld>
            <a:endParaRPr lang="en-US" altLang="pl-PL"/>
          </a:p>
        </p:txBody>
      </p:sp>
    </p:spTree>
    <p:extLst>
      <p:ext uri="{BB962C8B-B14F-4D97-AF65-F5344CB8AC3E}">
        <p14:creationId xmlns:p14="http://schemas.microsoft.com/office/powerpoint/2010/main" val="308846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718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  <a:endParaRPr lang="en-US" altLang="pl-PL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7188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63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2188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DD23175-5356-4F44-A98A-60023A4BC834}" type="slidenum">
              <a:rPr lang="en-US" altLang="pl-PL"/>
              <a:pPr/>
              <a:t>‹#›</a:t>
            </a:fld>
            <a:endParaRPr lang="en-US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1" r:id="rId1"/>
    <p:sldLayoutId id="2147484412" r:id="rId2"/>
    <p:sldLayoutId id="2147484413" r:id="rId3"/>
    <p:sldLayoutId id="2147484414" r:id="rId4"/>
    <p:sldLayoutId id="2147484415" r:id="rId5"/>
    <p:sldLayoutId id="2147484416" r:id="rId6"/>
    <p:sldLayoutId id="2147484417" r:id="rId7"/>
    <p:sldLayoutId id="2147484418" r:id="rId8"/>
    <p:sldLayoutId id="2147484419" r:id="rId9"/>
    <p:sldLayoutId id="2147484420" r:id="rId10"/>
    <p:sldLayoutId id="214748442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804863" y="1635125"/>
            <a:ext cx="10225087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 eaLnBrk="1" hangingPunct="1">
              <a:buSzPct val="100000"/>
            </a:pPr>
            <a:endParaRPr lang="pl-PL" altLang="pl-PL" sz="7200" b="1">
              <a:solidFill>
                <a:schemeClr val="tx1"/>
              </a:solidFill>
            </a:endParaRPr>
          </a:p>
          <a:p>
            <a:pPr algn="ctr" eaLnBrk="1" hangingPunct="1">
              <a:buSzPct val="100000"/>
            </a:pPr>
            <a:r>
              <a:rPr lang="pl-PL" altLang="pl-PL" sz="7200" b="1">
                <a:solidFill>
                  <a:schemeClr val="tx1"/>
                </a:solidFill>
                <a:latin typeface="Calibri" pitchFamily="34" charset="0"/>
              </a:rPr>
              <a:t>Podsumowanie VII edycji Budżetu Obywatelskiego</a:t>
            </a:r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1516063" y="4051300"/>
            <a:ext cx="7767637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altLang="pl-PL"/>
          </a:p>
        </p:txBody>
      </p:sp>
      <p:pic>
        <p:nvPicPr>
          <p:cNvPr id="4100" name="Picture 6" descr="\\Mbinkiewicz-wrp\box\PIOTREK D\LUDZIKI-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4581525"/>
            <a:ext cx="741680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333375"/>
            <a:ext cx="223202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260350"/>
            <a:ext cx="2230437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352675" y="500063"/>
            <a:ext cx="9002713" cy="98425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latin typeface="+mn-lt"/>
              </a:rPr>
              <a:t>PODSTAWA PRAWNA ART. 5A USTAWY </a:t>
            </a:r>
            <a:br>
              <a:rPr lang="pl-PL" b="1" dirty="0" smtClean="0">
                <a:latin typeface="+mn-lt"/>
              </a:rPr>
            </a:br>
            <a:r>
              <a:rPr lang="pl-PL" b="1" dirty="0" smtClean="0">
                <a:latin typeface="+mn-lt"/>
              </a:rPr>
              <a:t>O SAMORZĄDZIE GMINNYM</a:t>
            </a:r>
            <a:endParaRPr lang="pl-PL" b="1" dirty="0">
              <a:latin typeface="+mn-lt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841375" y="1509713"/>
            <a:ext cx="10799763" cy="5159375"/>
          </a:xfrm>
        </p:spPr>
        <p:txBody>
          <a:bodyPr rtlCol="0">
            <a:normAutofit fontScale="6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/>
              <a:t>3.</a:t>
            </a:r>
            <a:r>
              <a:rPr lang="pl-PL" b="1" dirty="0"/>
              <a:t>Szczególną formą konsultacji społecznych jest budżet obywatelski</a:t>
            </a:r>
            <a:r>
              <a:rPr lang="pl-PL" b="1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 smtClean="0"/>
              <a:t>4.Wramach </a:t>
            </a:r>
            <a:r>
              <a:rPr lang="pl-PL" dirty="0"/>
              <a:t>budżetu obywatelskiego mieszkańcy </a:t>
            </a:r>
            <a:r>
              <a:rPr lang="pl-PL" dirty="0" smtClean="0"/>
              <a:t>w bezpośrednim </a:t>
            </a:r>
            <a:r>
              <a:rPr lang="pl-PL" dirty="0"/>
              <a:t>głosowaniu decydują corocznie </a:t>
            </a:r>
            <a:r>
              <a:rPr lang="pl-PL" dirty="0" smtClean="0"/>
              <a:t>o części </a:t>
            </a:r>
            <a:r>
              <a:rPr lang="pl-PL" dirty="0"/>
              <a:t>wydatków budżetu gminy. Zadania wybrane </a:t>
            </a:r>
            <a:r>
              <a:rPr lang="pl-PL" dirty="0" smtClean="0"/>
              <a:t>w ramach </a:t>
            </a:r>
            <a:r>
              <a:rPr lang="pl-PL" dirty="0"/>
              <a:t>budżetu obywatelskiego zostają uwzględnione </a:t>
            </a:r>
            <a:r>
              <a:rPr lang="pl-PL" dirty="0" smtClean="0"/>
              <a:t>w uchwale </a:t>
            </a:r>
            <a:r>
              <a:rPr lang="pl-PL" dirty="0"/>
              <a:t>budżetowej gminy. </a:t>
            </a:r>
            <a:r>
              <a:rPr lang="pl-PL" b="1" dirty="0"/>
              <a:t>Rada gminy wtoku prac nad projektem uchwały budżetowej nie może usuwać lub zmieniać </a:t>
            </a:r>
            <a:r>
              <a:rPr lang="pl-PL" b="1" dirty="0" smtClean="0"/>
              <a:t>w stopniu </a:t>
            </a:r>
            <a:r>
              <a:rPr lang="pl-PL" b="1" dirty="0"/>
              <a:t>istotnym zadań wybranych </a:t>
            </a:r>
            <a:r>
              <a:rPr lang="pl-PL" b="1" dirty="0" smtClean="0"/>
              <a:t>w ramach </a:t>
            </a:r>
            <a:r>
              <a:rPr lang="pl-PL" b="1" dirty="0"/>
              <a:t>budżetu obywatelskiego</a:t>
            </a:r>
            <a:r>
              <a:rPr lang="pl-PL" b="1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 smtClean="0"/>
              <a:t>5.Wgminach  </a:t>
            </a:r>
            <a:r>
              <a:rPr lang="pl-PL" dirty="0"/>
              <a:t>będących  miastami  na  prawach  powiatu  utworzenie  budżetu obywatelskiego  jest  obowiązkowe,  </a:t>
            </a:r>
            <a:r>
              <a:rPr lang="pl-PL" dirty="0" smtClean="0"/>
              <a:t>z tym,  </a:t>
            </a:r>
            <a:r>
              <a:rPr lang="pl-PL" dirty="0"/>
              <a:t>że  </a:t>
            </a:r>
            <a:r>
              <a:rPr lang="pl-PL" b="1" dirty="0"/>
              <a:t>wysokość  budżetu  obywatelskiego wynosi  co  najmniej  0,5%  wydatków  gminy  zawartych  </a:t>
            </a:r>
            <a:r>
              <a:rPr lang="pl-PL" b="1" dirty="0" smtClean="0"/>
              <a:t>w ostatnim  </a:t>
            </a:r>
            <a:r>
              <a:rPr lang="pl-PL" b="1" dirty="0"/>
              <a:t>przedłożonym sprawozdaniu </a:t>
            </a:r>
            <a:r>
              <a:rPr lang="pl-PL" b="1" dirty="0" smtClean="0"/>
              <a:t>z wykonania </a:t>
            </a:r>
            <a:r>
              <a:rPr lang="pl-PL" b="1" dirty="0"/>
              <a:t>budżetu</a:t>
            </a:r>
            <a:r>
              <a:rPr lang="pl-PL" b="1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b="1" dirty="0" smtClean="0"/>
              <a:t>6.Środki </a:t>
            </a:r>
            <a:r>
              <a:rPr lang="pl-PL" b="1" dirty="0"/>
              <a:t>wydatkowane </a:t>
            </a:r>
            <a:r>
              <a:rPr lang="pl-PL" b="1" dirty="0" smtClean="0"/>
              <a:t>w ramach </a:t>
            </a:r>
            <a:r>
              <a:rPr lang="pl-PL" b="1" dirty="0"/>
              <a:t>budżetu </a:t>
            </a:r>
            <a:r>
              <a:rPr lang="pl-PL" b="1" dirty="0" smtClean="0"/>
              <a:t>obywatelskiego mogą </a:t>
            </a:r>
            <a:r>
              <a:rPr lang="pl-PL" b="1" dirty="0"/>
              <a:t>być dzielone na pule obejmujące całość gminy </a:t>
            </a:r>
            <a:r>
              <a:rPr lang="pl-PL" b="1" dirty="0" smtClean="0"/>
              <a:t>i jej </a:t>
            </a:r>
            <a:r>
              <a:rPr lang="pl-PL" b="1" dirty="0"/>
              <a:t>części </a:t>
            </a:r>
            <a:r>
              <a:rPr lang="pl-PL" b="1" dirty="0" smtClean="0"/>
              <a:t>w postaci </a:t>
            </a:r>
            <a:r>
              <a:rPr lang="pl-PL" b="1" dirty="0"/>
              <a:t>jednostek pomocniczych lub grup jednostek </a:t>
            </a:r>
            <a:r>
              <a:rPr lang="pl-PL" b="1" dirty="0" smtClean="0"/>
              <a:t>pomocniczych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 smtClean="0"/>
              <a:t>7.Rada </a:t>
            </a:r>
            <a:r>
              <a:rPr lang="pl-PL" dirty="0"/>
              <a:t>gminy określa </a:t>
            </a:r>
            <a:r>
              <a:rPr lang="pl-PL" dirty="0" smtClean="0"/>
              <a:t>w drodze </a:t>
            </a:r>
            <a:r>
              <a:rPr lang="pl-PL" dirty="0"/>
              <a:t>uchwały wymagania, jakie powinien spełniać projekt budżetu obywatelskiego, </a:t>
            </a:r>
            <a:r>
              <a:rPr lang="pl-PL" dirty="0" smtClean="0"/>
              <a:t>w szczególności: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 smtClean="0"/>
              <a:t>1)wymogi  </a:t>
            </a:r>
            <a:r>
              <a:rPr lang="pl-PL" dirty="0"/>
              <a:t>formalne,  jakim  powinny  odpowiadać  zgłaszane  projekty </a:t>
            </a:r>
            <a:r>
              <a:rPr lang="pl-PL" dirty="0" smtClean="0"/>
              <a:t>z uwzględnieniem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 smtClean="0"/>
              <a:t>2)wymaganą </a:t>
            </a:r>
            <a:r>
              <a:rPr lang="pl-PL" dirty="0"/>
              <a:t>liczbę podpisów mieszkańców popierających projekt, przy czym nie może być ona większa niż 0,1% mieszkańców terenu objętego pulą budżetu obywatelskiego, </a:t>
            </a:r>
            <a:r>
              <a:rPr lang="pl-PL" dirty="0" smtClean="0"/>
              <a:t>w którym </a:t>
            </a:r>
            <a:r>
              <a:rPr lang="pl-PL" dirty="0"/>
              <a:t>zgłaszany jest projekt</a:t>
            </a:r>
            <a:r>
              <a:rPr lang="pl-PL" dirty="0" smtClean="0"/>
              <a:t>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 smtClean="0"/>
              <a:t>3)zasady  </a:t>
            </a:r>
            <a:r>
              <a:rPr lang="pl-PL" dirty="0"/>
              <a:t>oceny  zgłoszonych  projektów  co  do  ich  zgodności  </a:t>
            </a:r>
            <a:r>
              <a:rPr lang="pl-PL" dirty="0" smtClean="0"/>
              <a:t>z prawem</a:t>
            </a:r>
            <a:r>
              <a:rPr lang="pl-PL" dirty="0"/>
              <a:t>, wykonalności technicznej, spełniania przez nie wymogów formalnych oraz tryb odwołania od decyzji </a:t>
            </a:r>
            <a:r>
              <a:rPr lang="pl-PL" dirty="0" smtClean="0"/>
              <a:t>o niedopuszczeniu </a:t>
            </a:r>
            <a:r>
              <a:rPr lang="pl-PL" dirty="0"/>
              <a:t>projektu do głosowania</a:t>
            </a:r>
            <a:r>
              <a:rPr lang="pl-PL" dirty="0" smtClean="0"/>
              <a:t>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dirty="0" smtClean="0"/>
              <a:t>4)zasady  </a:t>
            </a:r>
            <a:r>
              <a:rPr lang="pl-PL" dirty="0"/>
              <a:t>przeprowadzania  głosowania,  ustalania  wyników  </a:t>
            </a:r>
            <a:r>
              <a:rPr lang="pl-PL" dirty="0" smtClean="0"/>
              <a:t>i podawania  </a:t>
            </a:r>
            <a:r>
              <a:rPr lang="pl-PL" dirty="0"/>
              <a:t>ich  do publicznej   wiadomości,  biorąc  pod  uwagę,  że  zasady  przeprowadzania głosowania muszą zapewniać równość </a:t>
            </a:r>
            <a:r>
              <a:rPr lang="pl-PL" dirty="0" smtClean="0"/>
              <a:t>i bezpośredniość głosowania.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063750" y="1557338"/>
            <a:ext cx="9291638" cy="1333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4000" b="1" dirty="0" smtClean="0">
                <a:latin typeface="+mn-lt"/>
              </a:rPr>
              <a:t/>
            </a:r>
            <a:br>
              <a:rPr lang="pl-PL" sz="4000" b="1" dirty="0" smtClean="0">
                <a:latin typeface="+mn-lt"/>
              </a:rPr>
            </a:br>
            <a:r>
              <a:rPr lang="pl-PL" sz="4000" b="1" dirty="0">
                <a:latin typeface="+mn-lt"/>
              </a:rPr>
              <a:t/>
            </a:r>
            <a:br>
              <a:rPr lang="pl-PL" sz="4000" b="1" dirty="0">
                <a:latin typeface="+mn-lt"/>
              </a:rPr>
            </a:br>
            <a:r>
              <a:rPr lang="pl-PL" sz="4000" b="1" dirty="0" smtClean="0">
                <a:latin typeface="+mn-lt"/>
              </a:rPr>
              <a:t>Dostosowanie zasad sosnowieckiego BO do obowiązujących przepisów prawnych</a:t>
            </a:r>
            <a:endParaRPr lang="pl-PL" sz="4000" b="1" dirty="0">
              <a:latin typeface="+mn-lt"/>
            </a:endParaRPr>
          </a:p>
        </p:txBody>
      </p:sp>
      <p:sp>
        <p:nvSpPr>
          <p:cNvPr id="7171" name="Symbol zastępczy zawartości 2"/>
          <p:cNvSpPr>
            <a:spLocks noGrp="1"/>
          </p:cNvSpPr>
          <p:nvPr>
            <p:ph idx="1"/>
          </p:nvPr>
        </p:nvSpPr>
        <p:spPr>
          <a:xfrm>
            <a:off x="804863" y="3068638"/>
            <a:ext cx="10517187" cy="368458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pl-PL" altLang="pl-PL" dirty="0" smtClean="0"/>
              <a:t>Likwidacja strefy szkolnej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pl-PL" altLang="pl-PL" dirty="0" smtClean="0"/>
              <a:t>Likwidacja strefy przedszkolnej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pl-PL" altLang="pl-PL" dirty="0" smtClean="0"/>
              <a:t>Likwidacja młodzieżowego i przedszkolnego budżetu obywatelskiego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pl-PL" altLang="pl-PL" dirty="0" smtClean="0"/>
              <a:t>Utworzenie strefy </a:t>
            </a:r>
            <a:r>
              <a:rPr lang="pl-PL" altLang="pl-PL" dirty="0" err="1" smtClean="0"/>
              <a:t>ogólnomiejskiej</a:t>
            </a:r>
            <a:endParaRPr lang="pl-PL" altLang="pl-PL" dirty="0" smtClean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pl-PL" altLang="pl-PL" dirty="0" smtClean="0"/>
          </a:p>
        </p:txBody>
      </p:sp>
      <p:pic>
        <p:nvPicPr>
          <p:cNvPr id="7172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365125"/>
            <a:ext cx="2005012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 noGrp="1"/>
          </p:cNvSpPr>
          <p:nvPr>
            <p:ph type="title" idx="4294967295"/>
          </p:nvPr>
        </p:nvSpPr>
        <p:spPr>
          <a:xfrm>
            <a:off x="4356100" y="1363663"/>
            <a:ext cx="3036888" cy="630237"/>
          </a:xfrm>
        </p:spPr>
        <p:txBody>
          <a:bodyPr/>
          <a:lstStyle/>
          <a:p>
            <a:pPr algn="ctr" eaLnBrk="1" hangingPunct="1"/>
            <a:r>
              <a:rPr lang="pl-PL" altLang="pl-PL" sz="3000" b="1" smtClean="0">
                <a:latin typeface="Calibri" pitchFamily="34" charset="0"/>
              </a:rPr>
              <a:t>Podział środków </a:t>
            </a:r>
          </a:p>
        </p:txBody>
      </p:sp>
      <p:sp>
        <p:nvSpPr>
          <p:cNvPr id="30" name="Prostokąt 29"/>
          <p:cNvSpPr/>
          <p:nvPr/>
        </p:nvSpPr>
        <p:spPr>
          <a:xfrm>
            <a:off x="7032625" y="4437063"/>
            <a:ext cx="4032250" cy="806450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chemeClr val="bg1"/>
                </a:solidFill>
              </a:rPr>
              <a:t>5.000.000 zł</a:t>
            </a:r>
          </a:p>
          <a:p>
            <a:pPr algn="ctr">
              <a:defRPr/>
            </a:pPr>
            <a:r>
              <a:rPr lang="pl-PL" b="1" dirty="0" err="1">
                <a:solidFill>
                  <a:schemeClr val="bg1"/>
                </a:solidFill>
              </a:rPr>
              <a:t>Ogólnomiejskie</a:t>
            </a:r>
            <a:r>
              <a:rPr lang="pl-PL" b="1" dirty="0">
                <a:solidFill>
                  <a:schemeClr val="bg1"/>
                </a:solidFill>
              </a:rPr>
              <a:t> projekty rejonowe</a:t>
            </a:r>
          </a:p>
        </p:txBody>
      </p:sp>
      <p:sp>
        <p:nvSpPr>
          <p:cNvPr id="31" name="Prostokąt 30"/>
          <p:cNvSpPr/>
          <p:nvPr/>
        </p:nvSpPr>
        <p:spPr>
          <a:xfrm>
            <a:off x="336550" y="4437063"/>
            <a:ext cx="4235450" cy="801687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chemeClr val="bg1"/>
                </a:solidFill>
              </a:rPr>
              <a:t>1.000.000 zł</a:t>
            </a:r>
          </a:p>
          <a:p>
            <a:pPr algn="ctr">
              <a:defRPr/>
            </a:pPr>
            <a:r>
              <a:rPr lang="pl-PL" b="1" dirty="0">
                <a:solidFill>
                  <a:schemeClr val="bg1"/>
                </a:solidFill>
              </a:rPr>
              <a:t>Projekty </a:t>
            </a:r>
            <a:r>
              <a:rPr lang="pl-PL" b="1" dirty="0" err="1">
                <a:solidFill>
                  <a:schemeClr val="bg1"/>
                </a:solidFill>
              </a:rPr>
              <a:t>ogólnomiejskie</a:t>
            </a:r>
            <a:r>
              <a:rPr lang="pl-PL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2" name="Prostokąt 31"/>
          <p:cNvSpPr/>
          <p:nvPr/>
        </p:nvSpPr>
        <p:spPr>
          <a:xfrm>
            <a:off x="2136775" y="2054225"/>
            <a:ext cx="7477125" cy="714375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4000" b="1" dirty="0">
                <a:solidFill>
                  <a:schemeClr val="bg1"/>
                </a:solidFill>
              </a:rPr>
              <a:t>6.000.000 zł</a:t>
            </a:r>
          </a:p>
        </p:txBody>
      </p:sp>
      <p:sp>
        <p:nvSpPr>
          <p:cNvPr id="33" name="Strzałka w dół 32"/>
          <p:cNvSpPr/>
          <p:nvPr/>
        </p:nvSpPr>
        <p:spPr>
          <a:xfrm rot="20542713">
            <a:off x="8407400" y="3313113"/>
            <a:ext cx="412750" cy="1057275"/>
          </a:xfrm>
          <a:prstGeom prst="down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>
              <a:solidFill>
                <a:srgbClr val="0070C0"/>
              </a:solidFill>
            </a:endParaRPr>
          </a:p>
        </p:txBody>
      </p:sp>
      <p:pic>
        <p:nvPicPr>
          <p:cNvPr id="8199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333375"/>
            <a:ext cx="223202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Strzałka w dół 17"/>
          <p:cNvSpPr/>
          <p:nvPr/>
        </p:nvSpPr>
        <p:spPr>
          <a:xfrm rot="1120505">
            <a:off x="2943225" y="3341688"/>
            <a:ext cx="414338" cy="1057275"/>
          </a:xfrm>
          <a:prstGeom prst="down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Prostokąt 3"/>
          <p:cNvSpPr>
            <a:spLocks noChangeArrowheads="1"/>
          </p:cNvSpPr>
          <p:nvPr/>
        </p:nvSpPr>
        <p:spPr bwMode="auto">
          <a:xfrm>
            <a:off x="912813" y="1720850"/>
            <a:ext cx="9720262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1pPr>
            <a:lvl2pPr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2pPr>
            <a:lvl3pPr marL="1257300" indent="-342900"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3pPr>
            <a:lvl4pPr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4pPr>
            <a:lvl5pPr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Trebuchet MS" panose="020B0603020202020204" pitchFamily="34" charset="0"/>
                <a:ea typeface="Microsoft YaHei" panose="020B0503020204020204" pitchFamily="34" charset="-122"/>
              </a:defRPr>
            </a:lvl9pPr>
          </a:lstStyle>
          <a:p>
            <a:pPr algn="just">
              <a:buSzPts val="1200"/>
              <a:defRPr/>
            </a:pPr>
            <a:r>
              <a:rPr lang="pl-PL" altLang="pl-PL" sz="28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Strefa </a:t>
            </a:r>
            <a:r>
              <a:rPr lang="pl-PL" altLang="pl-PL" sz="2800" dirty="0" err="1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ogólnomiejska</a:t>
            </a:r>
            <a:endParaRPr lang="pl-PL" altLang="pl-PL" sz="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chemeClr val="tx1"/>
              </a:buClr>
              <a:buSzPts val="1200"/>
              <a:buFont typeface="Arial" panose="020B0604020202020204" pitchFamily="34" charset="0"/>
              <a:buChar char="•"/>
              <a:defRPr/>
            </a:pPr>
            <a:endParaRPr lang="pl-PL" altLang="pl-PL" sz="24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371600" lvl="2" indent="-457200" algn="just"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pl-PL" altLang="pl-PL" sz="28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zadania skierowane do mieszkańców całego miasta,</a:t>
            </a:r>
            <a:r>
              <a:rPr lang="pl-PL" altLang="pl-PL" sz="2800" dirty="0" smtClean="0">
                <a:solidFill>
                  <a:schemeClr val="tx1"/>
                </a:solidFill>
                <a:latin typeface="+mn-lt"/>
              </a:rPr>
              <a:t> z uwagi na kwotę realizacji zadania</a:t>
            </a:r>
            <a:r>
              <a:rPr lang="pl-PL" altLang="pl-PL" sz="28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</a:p>
          <a:p>
            <a:pPr marL="1371600" lvl="2" indent="-457200" algn="just"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pl-PL" altLang="pl-PL" sz="28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zadania obejmujące zakresem realizacji co najmniej dwa rejony konsultacyjne,</a:t>
            </a:r>
          </a:p>
          <a:p>
            <a:pPr marL="1371600" lvl="2" indent="-457200" algn="just"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pl-PL" altLang="pl-PL" sz="2800" dirty="0" smtClean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zadania zlokalizowane na terenie placówek oświatowych.</a:t>
            </a:r>
          </a:p>
        </p:txBody>
      </p:sp>
      <p:pic>
        <p:nvPicPr>
          <p:cNvPr id="9219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60350"/>
            <a:ext cx="223202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1776413" y="1628775"/>
            <a:ext cx="1798637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Milowice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203 675 zł</a:t>
            </a: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696913" y="2565400"/>
            <a:ext cx="2816225" cy="719138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Sielec, Kukułek, Andersa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353 304 zł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336550" y="3573463"/>
            <a:ext cx="2441575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Klimontów, Dańdówka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 231 810 zł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3937000" y="1628775"/>
            <a:ext cx="1798638" cy="719138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Pogoń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489 014 zł</a:t>
            </a:r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4441825" y="2608263"/>
            <a:ext cx="1798638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Centrum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438 804 zł</a:t>
            </a:r>
          </a:p>
        </p:txBody>
      </p:sp>
      <p:sp>
        <p:nvSpPr>
          <p:cNvPr id="10247" name="Rectangle 6"/>
          <p:cNvSpPr>
            <a:spLocks noChangeArrowheads="1"/>
          </p:cNvSpPr>
          <p:nvPr/>
        </p:nvSpPr>
        <p:spPr bwMode="auto">
          <a:xfrm>
            <a:off x="3575050" y="3573463"/>
            <a:ext cx="1954213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Kalinowa, Maliny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246 236 zł</a:t>
            </a:r>
          </a:p>
        </p:txBody>
      </p:sp>
      <p:sp>
        <p:nvSpPr>
          <p:cNvPr id="10248" name="Rectangle 7"/>
          <p:cNvSpPr>
            <a:spLocks noChangeArrowheads="1"/>
          </p:cNvSpPr>
          <p:nvPr/>
        </p:nvSpPr>
        <p:spPr bwMode="auto">
          <a:xfrm>
            <a:off x="6169025" y="1628775"/>
            <a:ext cx="2085975" cy="715963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Stary Sosnowiec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274 314 zł</a:t>
            </a:r>
          </a:p>
        </p:txBody>
      </p:sp>
      <p:sp>
        <p:nvSpPr>
          <p:cNvPr id="10249" name="Rectangle 8"/>
          <p:cNvSpPr>
            <a:spLocks noChangeArrowheads="1"/>
          </p:cNvSpPr>
          <p:nvPr/>
        </p:nvSpPr>
        <p:spPr bwMode="auto">
          <a:xfrm>
            <a:off x="6991350" y="2617788"/>
            <a:ext cx="1800225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Zagórze Północ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373 699 zł</a:t>
            </a:r>
          </a:p>
        </p:txBody>
      </p:sp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8832850" y="1628775"/>
            <a:ext cx="1798638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Środula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338 957 zł</a:t>
            </a:r>
          </a:p>
        </p:txBody>
      </p:sp>
      <p:sp>
        <p:nvSpPr>
          <p:cNvPr id="10251" name="Rectangle 10"/>
          <p:cNvSpPr>
            <a:spLocks noChangeArrowheads="1"/>
          </p:cNvSpPr>
          <p:nvPr/>
        </p:nvSpPr>
        <p:spPr bwMode="auto">
          <a:xfrm>
            <a:off x="9504363" y="2565400"/>
            <a:ext cx="2070100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Zagórze Południe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444 976 zł</a:t>
            </a:r>
          </a:p>
        </p:txBody>
      </p:sp>
      <p:sp>
        <p:nvSpPr>
          <p:cNvPr id="10252" name="Rectangle 11"/>
          <p:cNvSpPr>
            <a:spLocks noChangeArrowheads="1"/>
          </p:cNvSpPr>
          <p:nvPr/>
        </p:nvSpPr>
        <p:spPr bwMode="auto">
          <a:xfrm>
            <a:off x="6240463" y="5497513"/>
            <a:ext cx="2674937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>
              <a:buSzPct val="100000"/>
            </a:pPr>
            <a:r>
              <a:rPr lang="pl-PL" altLang="pl-PL">
                <a:solidFill>
                  <a:srgbClr val="000000"/>
                </a:solidFill>
              </a:rPr>
              <a:t>Maczki, Kolonia Cieśle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239 817 zł</a:t>
            </a:r>
          </a:p>
        </p:txBody>
      </p:sp>
      <p:sp>
        <p:nvSpPr>
          <p:cNvPr id="10253" name="Rectangle 12"/>
          <p:cNvSpPr>
            <a:spLocks noChangeArrowheads="1"/>
          </p:cNvSpPr>
          <p:nvPr/>
        </p:nvSpPr>
        <p:spPr bwMode="auto">
          <a:xfrm>
            <a:off x="2640013" y="5445125"/>
            <a:ext cx="2116137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Ostrowy Górnicze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201 532 zł</a:t>
            </a:r>
          </a:p>
        </p:txBody>
      </p:sp>
      <p:sp>
        <p:nvSpPr>
          <p:cNvPr id="10254" name="Rectangle 13"/>
          <p:cNvSpPr>
            <a:spLocks noChangeArrowheads="1"/>
          </p:cNvSpPr>
          <p:nvPr/>
        </p:nvSpPr>
        <p:spPr bwMode="auto">
          <a:xfrm>
            <a:off x="7705725" y="4502150"/>
            <a:ext cx="1798638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Juliusz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261 730 zł</a:t>
            </a:r>
          </a:p>
        </p:txBody>
      </p:sp>
      <p:sp>
        <p:nvSpPr>
          <p:cNvPr id="10255" name="Rectangle 14"/>
          <p:cNvSpPr>
            <a:spLocks noChangeArrowheads="1"/>
          </p:cNvSpPr>
          <p:nvPr/>
        </p:nvSpPr>
        <p:spPr bwMode="auto">
          <a:xfrm>
            <a:off x="4906963" y="4532313"/>
            <a:ext cx="1798637" cy="719137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Porąbka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150 458 zł</a:t>
            </a:r>
          </a:p>
        </p:txBody>
      </p:sp>
      <p:sp>
        <p:nvSpPr>
          <p:cNvPr id="10256" name="Rectangle 15"/>
          <p:cNvSpPr>
            <a:spLocks noChangeArrowheads="1"/>
          </p:cNvSpPr>
          <p:nvPr/>
        </p:nvSpPr>
        <p:spPr bwMode="auto">
          <a:xfrm>
            <a:off x="1489075" y="4508500"/>
            <a:ext cx="2241550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Kazimierz Górniczy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234 699 zł</a:t>
            </a:r>
          </a:p>
        </p:txBody>
      </p:sp>
      <p:sp>
        <p:nvSpPr>
          <p:cNvPr id="10257" name="Rectangle 16"/>
          <p:cNvSpPr>
            <a:spLocks noChangeArrowheads="1"/>
          </p:cNvSpPr>
          <p:nvPr/>
        </p:nvSpPr>
        <p:spPr bwMode="auto">
          <a:xfrm>
            <a:off x="9121775" y="3563938"/>
            <a:ext cx="2576513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Modrzejów, Jęzor, Bór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265 743 zł</a:t>
            </a:r>
          </a:p>
        </p:txBody>
      </p:sp>
      <p:sp>
        <p:nvSpPr>
          <p:cNvPr id="10258" name="Rectangle 17"/>
          <p:cNvSpPr>
            <a:spLocks noChangeArrowheads="1"/>
          </p:cNvSpPr>
          <p:nvPr/>
        </p:nvSpPr>
        <p:spPr bwMode="auto">
          <a:xfrm>
            <a:off x="6454775" y="3582988"/>
            <a:ext cx="1800225" cy="717550"/>
          </a:xfrm>
          <a:prstGeom prst="rect">
            <a:avLst/>
          </a:prstGeom>
          <a:solidFill>
            <a:schemeClr val="accent2"/>
          </a:solidFill>
          <a:ln w="19080" cap="rnd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chemeClr val="bg1"/>
                </a:solidFill>
                <a:latin typeface="Trebuchet MS" pitchFamily="34" charset="0"/>
                <a:ea typeface="Microsoft YaHei" pitchFamily="34" charset="-122"/>
              </a:defRPr>
            </a:lvl9pPr>
          </a:lstStyle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Bobrek, Niwka</a:t>
            </a:r>
          </a:p>
          <a:p>
            <a:pPr algn="ctr">
              <a:buSzPct val="100000"/>
            </a:pPr>
            <a:r>
              <a:rPr lang="pl-PL" altLang="pl-PL">
                <a:solidFill>
                  <a:srgbClr val="000000"/>
                </a:solidFill>
              </a:rPr>
              <a:t>251 232 zł</a:t>
            </a:r>
          </a:p>
        </p:txBody>
      </p:sp>
      <p:sp>
        <p:nvSpPr>
          <p:cNvPr id="2" name="Prostokąt 1"/>
          <p:cNvSpPr/>
          <p:nvPr/>
        </p:nvSpPr>
        <p:spPr>
          <a:xfrm>
            <a:off x="3287713" y="404813"/>
            <a:ext cx="799941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2400" b="1" dirty="0">
                <a:solidFill>
                  <a:schemeClr val="tx1"/>
                </a:solidFill>
                <a:latin typeface="Calibri" pitchFamily="34" charset="0"/>
              </a:rPr>
              <a:t>PODZIAŁ ŚRODKÓW NA REJONY KONSULTACYJNE</a:t>
            </a:r>
            <a:endParaRPr lang="pl-PL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0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333375"/>
            <a:ext cx="223202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20875" y="44450"/>
            <a:ext cx="10009188" cy="7921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latin typeface="+mn-lt"/>
              </a:rPr>
              <a:t>ILOŚĆ PROJEKTÓW ZŁOŻONYCH W VII EDYCJI</a:t>
            </a:r>
            <a:endParaRPr lang="pl-PL" b="1" dirty="0">
              <a:latin typeface="+mn-lt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120650" y="836613"/>
          <a:ext cx="12072939" cy="60213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18235"/>
                <a:gridCol w="3064186"/>
                <a:gridCol w="2972283"/>
                <a:gridCol w="3018235"/>
              </a:tblGrid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NAZWA STREFY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ILOŚĆ PROJEKTÓW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NAZWA STREFY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ILOŚĆ PROJEKTÓW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MILOWICE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7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KALINOWA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7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POGOŃ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10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NIWKA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7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STARY SOSNOWIEC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5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MODRZEJÓW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3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ŚRODULA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7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KAZIMIERZ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7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SIELEC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5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PORĄBKA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1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CENTRUM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10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JULIUSZ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4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ZAGÓRZE PÓŁNOC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5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OSTROWY GÓRNICZE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5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560129"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ZAGÓRZE POŁUDNIE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10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MACZKI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3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  <a:tr h="9802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400" dirty="0" smtClean="0"/>
                        <a:t>KLIMONTÓW</a:t>
                      </a: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5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r>
                        <a:rPr lang="pl-PL" sz="2400" dirty="0" smtClean="0"/>
                        <a:t>REJON</a:t>
                      </a:r>
                      <a:r>
                        <a:rPr lang="pl-PL" sz="2400" baseline="0" dirty="0" smtClean="0"/>
                        <a:t> OGÓLNOMIEJSKI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21</a:t>
                      </a:r>
                      <a:endParaRPr lang="pl-PL" sz="2400" dirty="0"/>
                    </a:p>
                  </a:txBody>
                  <a:tcPr marL="91439" marR="91439" marT="45725" marB="45725"/>
                </a:tc>
              </a:tr>
            </a:tbl>
          </a:graphicData>
        </a:graphic>
      </p:graphicFrame>
      <p:pic>
        <p:nvPicPr>
          <p:cNvPr id="12348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2700"/>
            <a:ext cx="17335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768350" y="2133600"/>
            <a:ext cx="10517188" cy="1511300"/>
          </a:xfrm>
        </p:spPr>
        <p:txBody>
          <a:bodyPr/>
          <a:lstStyle/>
          <a:p>
            <a:pPr>
              <a:defRPr/>
            </a:pPr>
            <a:r>
              <a:rPr lang="pl-PL" sz="7200" b="1" dirty="0" smtClean="0">
                <a:latin typeface="+mn-lt"/>
              </a:rPr>
              <a:t>Wyniki tegorocznej edycji Budżetu Obywatelskiego</a:t>
            </a:r>
            <a:endParaRPr lang="pl-PL" sz="7200" b="1" dirty="0">
              <a:latin typeface="+mn-lt"/>
            </a:endParaRPr>
          </a:p>
        </p:txBody>
      </p:sp>
      <p:pic>
        <p:nvPicPr>
          <p:cNvPr id="13315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260350"/>
            <a:ext cx="17335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12193588" cy="6862763"/>
        </p:xfrm>
        <a:graphic>
          <a:graphicData uri="http://schemas.openxmlformats.org/drawingml/2006/table">
            <a:tbl>
              <a:tblPr/>
              <a:tblGrid>
                <a:gridCol w="2938463"/>
                <a:gridCol w="6159500"/>
                <a:gridCol w="1419225"/>
                <a:gridCol w="1676400"/>
              </a:tblGrid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Strefa projektu 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Numer projektu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Tytuł projektu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Wartość projektu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Liczba głosów 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Milowice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I/5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Rewitalizacja Starego Parku w Milowicach remont części alejek - ul. Studzienna.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203 675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410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Pogoń 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II/9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Perła Pogoni - rewitalizacja glorietty w Parku Dietla.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469 014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791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Pogoń 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II/6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Zakup nowości wydawniczych wraz z doposażeniem biblioteki dla filii nr 2 Rudna IV MBP.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123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Pogoń 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II/3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W Pogoni za książką 2020.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69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Stary Sosnowiec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III/3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PsiLądek Dobrej Zabawy wraz z uporządkowaniem skweru przy ulicy Królewskiej.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270 000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341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Stary Sosnowiec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III/2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Książka dla każdego.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4 314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118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Środula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IV/1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Rewitalizacja Parku przy ul. S. Okrzei.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338 957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604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Kukułek, Sielec, Andersa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V/2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Budowa ogólnodostępnych miejsc parkingowych - ul. Wawel.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353 304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488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376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Centrum 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VI/8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9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Cuda na kiju: ścieżka zdrowia, oczko wodne. Bezpieczna rehabilitacja i profilaktyka - ul. Ostrogórska.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388 804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698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Centrum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VI/2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9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Zakup sprzętu do digitalizacji i zakup zbiorów dla Zagłębiowskiej Mediateki.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50 000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127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12193588" cy="6862768"/>
        </p:xfrm>
        <a:graphic>
          <a:graphicData uri="http://schemas.openxmlformats.org/drawingml/2006/table">
            <a:tbl>
              <a:tblPr/>
              <a:tblGrid>
                <a:gridCol w="2938463"/>
                <a:gridCol w="6159500"/>
                <a:gridCol w="1419225"/>
                <a:gridCol w="1676400"/>
              </a:tblGrid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Zagórze Północ 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VII/5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Rewitalizacja przestrzeni miejskiej w rejonie ul. Jana Długosza.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69 000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507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Zagórze Północ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VII/2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Modernizacja placu zabaw na ul. Dworskiej.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300 000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410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Zagórze Północ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VII/1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Zakup nowości wydawniczych dla filii nr 14 Zagórze Północ.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4 699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253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Zagórze Południe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VIII/6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84806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Modernizacja placu zabaw ul. Lenartowicza.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200 000*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721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Zagórze Południe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VIII/4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84806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Strefa rolkowo - tyrolkowa i gier planszowych przy ul. Lenartowicza.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344 900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707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Klimontów, Dańdówka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IX/5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Budowa parkingów oraz remont chodnika przy SP nr 25 - ul. Krasickiego, ul. Lompy.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231 810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265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Kalinowa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X/2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III etap rozbudowy obecnego skweru przy ul. Kalinowej.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240 236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266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Kalinowa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X/6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Zakup nowości wydawniczych do filii nr 7 Dańdówka.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63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Kalinowa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X/1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Zakup nowości wydawniczych dla filii nr 5 Walcownia.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62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Niwka, Bobrek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XI/6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Plac zabaw przy stadionie AKS Niwka.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246 232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473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Niwka, Bobrek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XI/5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Wspieramy czytelników książek - pomagamy bibliotece.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5 000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85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graphicFrame>
        <p:nvGraphicFramePr>
          <p:cNvPr id="3" name="Symbol zastępczy zawartości 2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12193588" cy="6858000"/>
        </p:xfrm>
        <a:graphic>
          <a:graphicData uri="http://schemas.openxmlformats.org/drawingml/2006/table">
            <a:tbl>
              <a:tblPr/>
              <a:tblGrid>
                <a:gridCol w="2938463"/>
                <a:gridCol w="6159500"/>
                <a:gridCol w="1419225"/>
                <a:gridCol w="1676400"/>
              </a:tblGrid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Modrzejów, Jęzor,Bór XII/3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Rewitalizacja przestrzeni miejskiej w rejonie ul. Zawodzie przy SP 21.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230 000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218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Kazimierz Górniczy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XIII/4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Kompleks do grillowania.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230 000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345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Kazimierz Górniczy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XIII/3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Zakup książek do MBP filia nr 10 w Sosnowcu.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4 699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93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Porąbka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XIV/1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Bezpieczna Porąbka - ulice Łukasiewicza i Wiejska.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150 458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190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Juliusz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XV/2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Remont chodników na osiedlu Juliusz wraz z zatokami parkingowymi.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254 730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221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Juliusz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XV/1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Zakup nowości wydawniczych dla MBP, filia nr 18.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7 000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74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Ostrowy Górnicze XVI/2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Budowa chodnika w ciągu ul. Armii Krajowej od ul. Starzyńskiego do ul. Obwodowej.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201 532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214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Maczki, Kolonia Cieśle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XVII/3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Bezpieczne Maczki - ul. Krakowska.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234 817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172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Ogólnomiejska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O/22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Tężnia solankowa w Parku Sieleckim - Zdrowie i wypoczynek dla wszystkich.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800 000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6414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Ogólnomiejska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 O/6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ahoma" panose="020B0604030504040204" pitchFamily="34" charset="0"/>
                        </a:rPr>
                        <a:t>Budowa funkcjonalnego placu zabaw - PM nr 39 - ul. Dmowskiego.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200 000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9144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371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18288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icrosoft YaHei" panose="020B0503020204020204" pitchFamily="34" charset="-122"/>
                          <a:cs typeface="Calibri" panose="020F0502020204030204" pitchFamily="34" charset="0"/>
                        </a:rPr>
                        <a:t>725</a:t>
                      </a:r>
                      <a:endParaRPr kumimoji="0" lang="pl-PL" alt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YaHei" panose="020B0503020204020204" pitchFamily="34" charset="-122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2497138" y="2276475"/>
            <a:ext cx="10517187" cy="1325563"/>
          </a:xfrm>
        </p:spPr>
        <p:txBody>
          <a:bodyPr/>
          <a:lstStyle/>
          <a:p>
            <a:pPr>
              <a:defRPr/>
            </a:pPr>
            <a:r>
              <a:rPr lang="pl-PL" sz="6600" b="1" dirty="0" smtClean="0">
                <a:latin typeface="+mn-lt"/>
              </a:rPr>
              <a:t>Dane statystyczne</a:t>
            </a:r>
            <a:endParaRPr lang="pl-PL" sz="6600" b="1" dirty="0">
              <a:latin typeface="+mn-lt"/>
            </a:endParaRPr>
          </a:p>
        </p:txBody>
      </p:sp>
      <p:pic>
        <p:nvPicPr>
          <p:cNvPr id="17411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333375"/>
            <a:ext cx="17335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0"/>
            <a:ext cx="91551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sp>
        <p:nvSpPr>
          <p:cNvPr id="18436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altLang="pl-P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altLang="pl-PL" smtClean="0"/>
          </a:p>
        </p:txBody>
      </p:sp>
      <p:pic>
        <p:nvPicPr>
          <p:cNvPr id="19459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76413" y="192088"/>
            <a:ext cx="8640762" cy="6473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0"/>
            <a:ext cx="91551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altLang="pl-PL" smtClean="0"/>
          </a:p>
        </p:txBody>
      </p:sp>
      <p:sp>
        <p:nvSpPr>
          <p:cNvPr id="20484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altLang="pl-P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0"/>
            <a:ext cx="91551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altLang="pl-P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altLang="pl-PL" smtClean="0"/>
          </a:p>
        </p:txBody>
      </p:sp>
      <p:pic>
        <p:nvPicPr>
          <p:cNvPr id="22531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39900" y="165100"/>
            <a:ext cx="8713788" cy="652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560513" y="2349500"/>
            <a:ext cx="10517187" cy="1325563"/>
          </a:xfrm>
        </p:spPr>
        <p:txBody>
          <a:bodyPr/>
          <a:lstStyle/>
          <a:p>
            <a:pPr>
              <a:defRPr/>
            </a:pPr>
            <a:r>
              <a:rPr lang="pl-PL" sz="7200" b="1" dirty="0" smtClean="0">
                <a:latin typeface="+mn-lt"/>
              </a:rPr>
              <a:t>Dziękuję za uwagę</a:t>
            </a:r>
            <a:endParaRPr lang="pl-PL" sz="7200" b="1" dirty="0">
              <a:latin typeface="+mn-lt"/>
            </a:endParaRPr>
          </a:p>
        </p:txBody>
      </p:sp>
      <p:pic>
        <p:nvPicPr>
          <p:cNvPr id="23555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333375"/>
            <a:ext cx="17335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2672</TotalTime>
  <Words>974</Words>
  <Application>Microsoft Office PowerPoint</Application>
  <PresentationFormat>Niestandardowy</PresentationFormat>
  <Paragraphs>265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6" baseType="lpstr">
      <vt:lpstr>Trebuchet MS</vt:lpstr>
      <vt:lpstr>Microsoft YaHei</vt:lpstr>
      <vt:lpstr>Arial</vt:lpstr>
      <vt:lpstr>Calibri Light</vt:lpstr>
      <vt:lpstr>Calibri</vt:lpstr>
      <vt:lpstr>Times New Roman</vt:lpstr>
      <vt:lpstr>Tahoma</vt:lpstr>
      <vt:lpstr>office theme</vt:lpstr>
      <vt:lpstr>Prezentacja programu PowerPoint</vt:lpstr>
      <vt:lpstr>PODSTAWA PRAWNA ART. 5A USTAWY  O SAMORZĄDZIE GMINNYM</vt:lpstr>
      <vt:lpstr>  Dostosowanie zasad sosnowieckiego BO do obowiązujących przepisów prawnych</vt:lpstr>
      <vt:lpstr>Podział środków </vt:lpstr>
      <vt:lpstr>Prezentacja programu PowerPoint</vt:lpstr>
      <vt:lpstr>Prezentacja programu PowerPoint</vt:lpstr>
      <vt:lpstr>ILOŚĆ PROJEKTÓW ZŁOŻONYCH W VII EDYCJI</vt:lpstr>
      <vt:lpstr>Wyniki tegorocznej edycji Budżetu Obywatelskiego</vt:lpstr>
      <vt:lpstr>Prezentacja programu PowerPoint</vt:lpstr>
      <vt:lpstr>Prezentacja programu PowerPoint</vt:lpstr>
      <vt:lpstr>Prezentacja programu PowerPoint</vt:lpstr>
      <vt:lpstr>Dane statystyczne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Dziękuję za uwagę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Zasady III edycji Budżetu Obywatelskiego</dc:title>
  <dc:creator>UM</dc:creator>
  <cp:lastModifiedBy>um</cp:lastModifiedBy>
  <cp:revision>210</cp:revision>
  <cp:lastPrinted>2018-06-28T11:35:05Z</cp:lastPrinted>
  <dcterms:created xsi:type="dcterms:W3CDTF">2016-03-01T07:50:47Z</dcterms:created>
  <dcterms:modified xsi:type="dcterms:W3CDTF">2020-11-10T11:02:28Z</dcterms:modified>
</cp:coreProperties>
</file>